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64" r:id="rId3"/>
    <p:sldId id="265" r:id="rId4"/>
    <p:sldId id="266" r:id="rId5"/>
    <p:sldId id="267" r:id="rId6"/>
    <p:sldId id="268" r:id="rId7"/>
    <p:sldId id="269" r:id="rId8"/>
    <p:sldId id="270" r:id="rId9"/>
    <p:sldId id="271" r:id="rId10"/>
    <p:sldId id="27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2C03045-BED0-4C09-9ACA-DC333C2F3F0E}"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35982B-7A63-4340-9F28-BDEC236CFB54}" type="slidenum">
              <a:rPr lang="en-US" smtClean="0"/>
              <a:t>‹#›</a:t>
            </a:fld>
            <a:endParaRPr lang="en-US"/>
          </a:p>
        </p:txBody>
      </p:sp>
    </p:spTree>
    <p:extLst>
      <p:ext uri="{BB962C8B-B14F-4D97-AF65-F5344CB8AC3E}">
        <p14:creationId xmlns:p14="http://schemas.microsoft.com/office/powerpoint/2010/main" val="3277488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2C03045-BED0-4C09-9ACA-DC333C2F3F0E}"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35982B-7A63-4340-9F28-BDEC236CFB54}" type="slidenum">
              <a:rPr lang="en-US" smtClean="0"/>
              <a:t>‹#›</a:t>
            </a:fld>
            <a:endParaRPr lang="en-US"/>
          </a:p>
        </p:txBody>
      </p:sp>
    </p:spTree>
    <p:extLst>
      <p:ext uri="{BB962C8B-B14F-4D97-AF65-F5344CB8AC3E}">
        <p14:creationId xmlns:p14="http://schemas.microsoft.com/office/powerpoint/2010/main" val="1190748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2C03045-BED0-4C09-9ACA-DC333C2F3F0E}"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35982B-7A63-4340-9F28-BDEC236CFB5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4898228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2C03045-BED0-4C09-9ACA-DC333C2F3F0E}"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35982B-7A63-4340-9F28-BDEC236CFB54}" type="slidenum">
              <a:rPr lang="en-US" smtClean="0"/>
              <a:t>‹#›</a:t>
            </a:fld>
            <a:endParaRPr lang="en-US"/>
          </a:p>
        </p:txBody>
      </p:sp>
    </p:spTree>
    <p:extLst>
      <p:ext uri="{BB962C8B-B14F-4D97-AF65-F5344CB8AC3E}">
        <p14:creationId xmlns:p14="http://schemas.microsoft.com/office/powerpoint/2010/main" val="3240690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2C03045-BED0-4C09-9ACA-DC333C2F3F0E}"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35982B-7A63-4340-9F28-BDEC236CFB5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127724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2C03045-BED0-4C09-9ACA-DC333C2F3F0E}"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35982B-7A63-4340-9F28-BDEC236CFB54}" type="slidenum">
              <a:rPr lang="en-US" smtClean="0"/>
              <a:t>‹#›</a:t>
            </a:fld>
            <a:endParaRPr lang="en-US"/>
          </a:p>
        </p:txBody>
      </p:sp>
    </p:spTree>
    <p:extLst>
      <p:ext uri="{BB962C8B-B14F-4D97-AF65-F5344CB8AC3E}">
        <p14:creationId xmlns:p14="http://schemas.microsoft.com/office/powerpoint/2010/main" val="7348247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2C03045-BED0-4C09-9ACA-DC333C2F3F0E}"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35982B-7A63-4340-9F28-BDEC236CFB54}" type="slidenum">
              <a:rPr lang="en-US" smtClean="0"/>
              <a:t>‹#›</a:t>
            </a:fld>
            <a:endParaRPr lang="en-US"/>
          </a:p>
        </p:txBody>
      </p:sp>
    </p:spTree>
    <p:extLst>
      <p:ext uri="{BB962C8B-B14F-4D97-AF65-F5344CB8AC3E}">
        <p14:creationId xmlns:p14="http://schemas.microsoft.com/office/powerpoint/2010/main" val="24151531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2C03045-BED0-4C09-9ACA-DC333C2F3F0E}"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35982B-7A63-4340-9F28-BDEC236CFB54}" type="slidenum">
              <a:rPr lang="en-US" smtClean="0"/>
              <a:t>‹#›</a:t>
            </a:fld>
            <a:endParaRPr lang="en-US"/>
          </a:p>
        </p:txBody>
      </p:sp>
    </p:spTree>
    <p:extLst>
      <p:ext uri="{BB962C8B-B14F-4D97-AF65-F5344CB8AC3E}">
        <p14:creationId xmlns:p14="http://schemas.microsoft.com/office/powerpoint/2010/main" val="3595908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2C03045-BED0-4C09-9ACA-DC333C2F3F0E}"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35982B-7A63-4340-9F28-BDEC236CFB54}" type="slidenum">
              <a:rPr lang="en-US" smtClean="0"/>
              <a:t>‹#›</a:t>
            </a:fld>
            <a:endParaRPr lang="en-US"/>
          </a:p>
        </p:txBody>
      </p:sp>
    </p:spTree>
    <p:extLst>
      <p:ext uri="{BB962C8B-B14F-4D97-AF65-F5344CB8AC3E}">
        <p14:creationId xmlns:p14="http://schemas.microsoft.com/office/powerpoint/2010/main" val="935810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2C03045-BED0-4C09-9ACA-DC333C2F3F0E}"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35982B-7A63-4340-9F28-BDEC236CFB54}" type="slidenum">
              <a:rPr lang="en-US" smtClean="0"/>
              <a:t>‹#›</a:t>
            </a:fld>
            <a:endParaRPr lang="en-US"/>
          </a:p>
        </p:txBody>
      </p:sp>
    </p:spTree>
    <p:extLst>
      <p:ext uri="{BB962C8B-B14F-4D97-AF65-F5344CB8AC3E}">
        <p14:creationId xmlns:p14="http://schemas.microsoft.com/office/powerpoint/2010/main" val="983342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B2C03045-BED0-4C09-9ACA-DC333C2F3F0E}" type="datetimeFigureOut">
              <a:rPr lang="en-US" smtClean="0"/>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35982B-7A63-4340-9F28-BDEC236CFB54}" type="slidenum">
              <a:rPr lang="en-US" smtClean="0"/>
              <a:t>‹#›</a:t>
            </a:fld>
            <a:endParaRPr lang="en-US"/>
          </a:p>
        </p:txBody>
      </p:sp>
    </p:spTree>
    <p:extLst>
      <p:ext uri="{BB962C8B-B14F-4D97-AF65-F5344CB8AC3E}">
        <p14:creationId xmlns:p14="http://schemas.microsoft.com/office/powerpoint/2010/main" val="1851091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2C03045-BED0-4C09-9ACA-DC333C2F3F0E}" type="datetimeFigureOut">
              <a:rPr lang="en-US" smtClean="0"/>
              <a:t>12/1/2025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35982B-7A63-4340-9F28-BDEC236CFB54}" type="slidenum">
              <a:rPr lang="en-US" smtClean="0"/>
              <a:t>‹#›</a:t>
            </a:fld>
            <a:endParaRPr lang="en-US"/>
          </a:p>
        </p:txBody>
      </p:sp>
    </p:spTree>
    <p:extLst>
      <p:ext uri="{BB962C8B-B14F-4D97-AF65-F5344CB8AC3E}">
        <p14:creationId xmlns:p14="http://schemas.microsoft.com/office/powerpoint/2010/main" val="1487837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2C03045-BED0-4C09-9ACA-DC333C2F3F0E}" type="datetimeFigureOut">
              <a:rPr lang="en-US" smtClean="0"/>
              <a:t>12/1/2025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35982B-7A63-4340-9F28-BDEC236CFB54}" type="slidenum">
              <a:rPr lang="en-US" smtClean="0"/>
              <a:t>‹#›</a:t>
            </a:fld>
            <a:endParaRPr lang="en-US"/>
          </a:p>
        </p:txBody>
      </p:sp>
    </p:spTree>
    <p:extLst>
      <p:ext uri="{BB962C8B-B14F-4D97-AF65-F5344CB8AC3E}">
        <p14:creationId xmlns:p14="http://schemas.microsoft.com/office/powerpoint/2010/main" val="1340832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C03045-BED0-4C09-9ACA-DC333C2F3F0E}" type="datetimeFigureOut">
              <a:rPr lang="en-US" smtClean="0"/>
              <a:t>12/1/2025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35982B-7A63-4340-9F28-BDEC236CFB54}" type="slidenum">
              <a:rPr lang="en-US" smtClean="0"/>
              <a:t>‹#›</a:t>
            </a:fld>
            <a:endParaRPr lang="en-US"/>
          </a:p>
        </p:txBody>
      </p:sp>
    </p:spTree>
    <p:extLst>
      <p:ext uri="{BB962C8B-B14F-4D97-AF65-F5344CB8AC3E}">
        <p14:creationId xmlns:p14="http://schemas.microsoft.com/office/powerpoint/2010/main" val="1850173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B2C03045-BED0-4C09-9ACA-DC333C2F3F0E}" type="datetimeFigureOut">
              <a:rPr lang="en-US" smtClean="0"/>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35982B-7A63-4340-9F28-BDEC236CFB54}" type="slidenum">
              <a:rPr lang="en-US" smtClean="0"/>
              <a:t>‹#›</a:t>
            </a:fld>
            <a:endParaRPr lang="en-US"/>
          </a:p>
        </p:txBody>
      </p:sp>
    </p:spTree>
    <p:extLst>
      <p:ext uri="{BB962C8B-B14F-4D97-AF65-F5344CB8AC3E}">
        <p14:creationId xmlns:p14="http://schemas.microsoft.com/office/powerpoint/2010/main" val="4034678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2C03045-BED0-4C09-9ACA-DC333C2F3F0E}" type="datetimeFigureOut">
              <a:rPr lang="en-US" smtClean="0"/>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35982B-7A63-4340-9F28-BDEC236CFB54}" type="slidenum">
              <a:rPr lang="en-US" smtClean="0"/>
              <a:t>‹#›</a:t>
            </a:fld>
            <a:endParaRPr lang="en-US"/>
          </a:p>
        </p:txBody>
      </p:sp>
    </p:spTree>
    <p:extLst>
      <p:ext uri="{BB962C8B-B14F-4D97-AF65-F5344CB8AC3E}">
        <p14:creationId xmlns:p14="http://schemas.microsoft.com/office/powerpoint/2010/main" val="1775237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2C03045-BED0-4C09-9ACA-DC333C2F3F0E}" type="datetimeFigureOut">
              <a:rPr lang="en-US" smtClean="0"/>
              <a:t>12/1/2025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E35982B-7A63-4340-9F28-BDEC236CFB54}" type="slidenum">
              <a:rPr lang="en-US" smtClean="0"/>
              <a:t>‹#›</a:t>
            </a:fld>
            <a:endParaRPr lang="en-US"/>
          </a:p>
        </p:txBody>
      </p:sp>
    </p:spTree>
    <p:extLst>
      <p:ext uri="{BB962C8B-B14F-4D97-AF65-F5344CB8AC3E}">
        <p14:creationId xmlns:p14="http://schemas.microsoft.com/office/powerpoint/2010/main" val="185201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cbd.int/" TargetMode="External"/><Relationship Id="rId2" Type="http://schemas.openxmlformats.org/officeDocument/2006/relationships/hyperlink" Target="https://www.iucnredlist.org/?utm_source=chatgpt.com" TargetMode="External"/><Relationship Id="rId1" Type="http://schemas.openxmlformats.org/officeDocument/2006/relationships/slideLayout" Target="../slideLayouts/slideLayout2.xml"/><Relationship Id="rId4" Type="http://schemas.openxmlformats.org/officeDocument/2006/relationships/hyperlink" Target="https://www.banglajol.info/index.php/BJZ"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unfccc.int/" TargetMode="External"/><Relationship Id="rId2" Type="http://schemas.openxmlformats.org/officeDocument/2006/relationships/hyperlink" Target="https://www.ipcc.ch/?utm_source=chatgpt.com" TargetMode="External"/><Relationship Id="rId1" Type="http://schemas.openxmlformats.org/officeDocument/2006/relationships/slideLayout" Target="../slideLayouts/slideLayout2.xml"/><Relationship Id="rId5" Type="http://schemas.openxmlformats.org/officeDocument/2006/relationships/hyperlink" Target="https://www.iucn.org/" TargetMode="External"/><Relationship Id="rId4" Type="http://schemas.openxmlformats.org/officeDocument/2006/relationships/hyperlink" Target="https://bcct.gov.bd/"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unfccc.int/" TargetMode="External"/><Relationship Id="rId2" Type="http://schemas.openxmlformats.org/officeDocument/2006/relationships/hyperlink" Target="https://www.ipcc.ch/?utm_source=chatgpt.com" TargetMode="External"/><Relationship Id="rId1" Type="http://schemas.openxmlformats.org/officeDocument/2006/relationships/slideLayout" Target="../slideLayouts/slideLayout2.xml"/><Relationship Id="rId5" Type="http://schemas.openxmlformats.org/officeDocument/2006/relationships/hyperlink" Target="https://www.iucn.org/" TargetMode="External"/><Relationship Id="rId4" Type="http://schemas.openxmlformats.org/officeDocument/2006/relationships/hyperlink" Target="https://bcct.gov.bd/"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icars-global.org/" TargetMode="External"/><Relationship Id="rId2" Type="http://schemas.openxmlformats.org/officeDocument/2006/relationships/hyperlink" Target="https://www.fao.org/antimicrobial-resistance/en/" TargetMode="External"/><Relationship Id="rId1" Type="http://schemas.openxmlformats.org/officeDocument/2006/relationships/slideLayout" Target="../slideLayouts/slideLayout2.xml"/><Relationship Id="rId4" Type="http://schemas.openxmlformats.org/officeDocument/2006/relationships/hyperlink" Target="https://dghs.gov.bd/"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icars-global.org/" TargetMode="External"/><Relationship Id="rId2" Type="http://schemas.openxmlformats.org/officeDocument/2006/relationships/hyperlink" Target="https://www.fao.org/antimicrobial-resistance/en/" TargetMode="External"/><Relationship Id="rId1" Type="http://schemas.openxmlformats.org/officeDocument/2006/relationships/slideLayout" Target="../slideLayouts/slideLayout2.xml"/><Relationship Id="rId4" Type="http://schemas.openxmlformats.org/officeDocument/2006/relationships/hyperlink" Target="https://dghs.gov.bd/"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cabi.org/isc" TargetMode="External"/><Relationship Id="rId2" Type="http://schemas.openxmlformats.org/officeDocument/2006/relationships/hyperlink" Target="https://www.iucngisd.org/gisd" TargetMode="External"/><Relationship Id="rId1" Type="http://schemas.openxmlformats.org/officeDocument/2006/relationships/slideLayout" Target="../slideLayouts/slideLayout2.xml"/><Relationship Id="rId5" Type="http://schemas.openxmlformats.org/officeDocument/2006/relationships/hyperlink" Target="https://www.iucn.org/" TargetMode="External"/><Relationship Id="rId4" Type="http://schemas.openxmlformats.org/officeDocument/2006/relationships/hyperlink" Target="https://bforest.portal.gov.bd/"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worldfishcenter.org/" TargetMode="External"/><Relationship Id="rId2" Type="http://schemas.openxmlformats.org/officeDocument/2006/relationships/hyperlink" Target="https://www.fao.org/fishery/en" TargetMode="External"/><Relationship Id="rId1" Type="http://schemas.openxmlformats.org/officeDocument/2006/relationships/slideLayout" Target="../slideLayouts/slideLayout2.xml"/><Relationship Id="rId5" Type="http://schemas.openxmlformats.org/officeDocument/2006/relationships/hyperlink" Target="https://www.wateraid.org/bd" TargetMode="External"/><Relationship Id="rId4" Type="http://schemas.openxmlformats.org/officeDocument/2006/relationships/hyperlink" Target="https://bwdb.gov.bd/"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96DDF-8E0D-13E4-1CE3-EA7EC526E288}"/>
              </a:ext>
            </a:extLst>
          </p:cNvPr>
          <p:cNvSpPr>
            <a:spLocks noGrp="1"/>
          </p:cNvSpPr>
          <p:nvPr>
            <p:ph type="title"/>
          </p:nvPr>
        </p:nvSpPr>
        <p:spPr/>
        <p:txBody>
          <a:bodyPr>
            <a:normAutofit/>
          </a:bodyPr>
          <a:lstStyle/>
          <a:p>
            <a:pPr algn="ctr"/>
            <a:r>
              <a:rPr lang="en-US" sz="4800" b="1" dirty="0"/>
              <a:t>Global Concerns</a:t>
            </a:r>
            <a:endParaRPr lang="en-US" sz="4800" dirty="0"/>
          </a:p>
        </p:txBody>
      </p:sp>
      <p:sp>
        <p:nvSpPr>
          <p:cNvPr id="3" name="Content Placeholder 2">
            <a:extLst>
              <a:ext uri="{FF2B5EF4-FFF2-40B4-BE49-F238E27FC236}">
                <a16:creationId xmlns:a16="http://schemas.microsoft.com/office/drawing/2014/main" id="{EF39F290-A14D-7138-1F54-9D7DB90E472A}"/>
              </a:ext>
            </a:extLst>
          </p:cNvPr>
          <p:cNvSpPr>
            <a:spLocks noGrp="1"/>
          </p:cNvSpPr>
          <p:nvPr>
            <p:ph idx="1"/>
          </p:nvPr>
        </p:nvSpPr>
        <p:spPr>
          <a:xfrm>
            <a:off x="838200" y="2506662"/>
            <a:ext cx="10515600" cy="2631395"/>
          </a:xfrm>
        </p:spPr>
        <p:txBody>
          <a:bodyPr>
            <a:normAutofit/>
          </a:bodyPr>
          <a:lstStyle/>
          <a:p>
            <a:pPr marL="0" indent="0" algn="ctr">
              <a:buNone/>
            </a:pPr>
            <a:r>
              <a:rPr lang="en-US" sz="2800" i="1" dirty="0"/>
              <a:t>Science for a Sustainable and Compassionate Planet</a:t>
            </a:r>
          </a:p>
          <a:p>
            <a:pPr marL="0" indent="0" algn="ctr">
              <a:buNone/>
            </a:pPr>
            <a:r>
              <a:rPr lang="en-US" sz="2800" b="1" i="1" dirty="0"/>
              <a:t>Addressing the Planet’s Pressing Challenges</a:t>
            </a:r>
            <a:endParaRPr lang="en-US" sz="2800" dirty="0"/>
          </a:p>
        </p:txBody>
      </p:sp>
    </p:spTree>
    <p:extLst>
      <p:ext uri="{BB962C8B-B14F-4D97-AF65-F5344CB8AC3E}">
        <p14:creationId xmlns:p14="http://schemas.microsoft.com/office/powerpoint/2010/main" val="605334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E3621-832D-C9B9-CBE7-26C0E24EAD64}"/>
              </a:ext>
            </a:extLst>
          </p:cNvPr>
          <p:cNvSpPr>
            <a:spLocks noGrp="1"/>
          </p:cNvSpPr>
          <p:nvPr>
            <p:ph type="title"/>
          </p:nvPr>
        </p:nvSpPr>
        <p:spPr>
          <a:xfrm>
            <a:off x="538843" y="500062"/>
            <a:ext cx="11114314" cy="1325563"/>
          </a:xfrm>
        </p:spPr>
        <p:txBody>
          <a:bodyPr>
            <a:normAutofit fontScale="90000"/>
          </a:bodyPr>
          <a:lstStyle/>
          <a:p>
            <a:r>
              <a:rPr lang="en-US" b="1" dirty="0"/>
              <a:t>Events Studio (Webinars, Recordings &amp; On-demand)</a:t>
            </a:r>
            <a:br>
              <a:rPr lang="en-US" dirty="0"/>
            </a:br>
            <a:endParaRPr lang="en-US" dirty="0"/>
          </a:p>
        </p:txBody>
      </p:sp>
      <p:sp>
        <p:nvSpPr>
          <p:cNvPr id="3" name="Content Placeholder 2">
            <a:extLst>
              <a:ext uri="{FF2B5EF4-FFF2-40B4-BE49-F238E27FC236}">
                <a16:creationId xmlns:a16="http://schemas.microsoft.com/office/drawing/2014/main" id="{A238C2E6-B56F-E3EC-D79A-6F0E1CB2AEDA}"/>
              </a:ext>
            </a:extLst>
          </p:cNvPr>
          <p:cNvSpPr>
            <a:spLocks noGrp="1"/>
          </p:cNvSpPr>
          <p:nvPr>
            <p:ph idx="1"/>
          </p:nvPr>
        </p:nvSpPr>
        <p:spPr/>
        <p:txBody>
          <a:bodyPr>
            <a:normAutofit/>
          </a:bodyPr>
          <a:lstStyle/>
          <a:p>
            <a:r>
              <a:rPr lang="en-US" b="1" dirty="0"/>
              <a:t>What:</a:t>
            </a:r>
            <a:r>
              <a:rPr lang="en-US" dirty="0"/>
              <a:t> live webinar studio + recorded archive and event calendar integrated with member profiles.</a:t>
            </a:r>
            <a:br>
              <a:rPr lang="en-US" dirty="0"/>
            </a:br>
            <a:r>
              <a:rPr lang="en-US" b="1" dirty="0"/>
              <a:t>Features:</a:t>
            </a:r>
            <a:r>
              <a:rPr lang="en-US" dirty="0"/>
              <a:t> live streaming, Q&amp;A, event signup, post-event resource packs, CE credits tracking.</a:t>
            </a:r>
            <a:br>
              <a:rPr lang="en-US" dirty="0"/>
            </a:br>
            <a:r>
              <a:rPr lang="en-US" b="1" dirty="0"/>
              <a:t>Tech:</a:t>
            </a:r>
            <a:r>
              <a:rPr lang="en-US" dirty="0"/>
              <a:t> Zoom + Vimeo/</a:t>
            </a:r>
            <a:r>
              <a:rPr lang="en-US" dirty="0" err="1"/>
              <a:t>Youtube</a:t>
            </a:r>
            <a:r>
              <a:rPr lang="en-US" dirty="0"/>
              <a:t> for archive, Eventbrite or Google Forms for registration, embed on site.</a:t>
            </a:r>
            <a:br>
              <a:rPr lang="en-US" dirty="0"/>
            </a:br>
            <a:r>
              <a:rPr lang="en-US" b="1" dirty="0"/>
              <a:t>How to implement:</a:t>
            </a:r>
            <a:r>
              <a:rPr lang="en-US" dirty="0"/>
              <a:t> schedule monthly webinar series with alumni speakers → record &amp; tag → offer certificates (badges).</a:t>
            </a:r>
            <a:br>
              <a:rPr lang="en-US" dirty="0"/>
            </a:br>
            <a:r>
              <a:rPr lang="en-US" b="1" dirty="0"/>
              <a:t>Metrics:</a:t>
            </a:r>
            <a:r>
              <a:rPr lang="en-US" dirty="0"/>
              <a:t> attendees, watch time, resources downloaded, speaker diversity.</a:t>
            </a:r>
          </a:p>
          <a:p>
            <a:pPr marL="0" indent="0">
              <a:buNone/>
            </a:pPr>
            <a:endParaRPr lang="en-US" dirty="0"/>
          </a:p>
        </p:txBody>
      </p:sp>
    </p:spTree>
    <p:extLst>
      <p:ext uri="{BB962C8B-B14F-4D97-AF65-F5344CB8AC3E}">
        <p14:creationId xmlns:p14="http://schemas.microsoft.com/office/powerpoint/2010/main" val="2967805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80EF1-8889-87B7-D8F1-88D891A0B478}"/>
              </a:ext>
            </a:extLst>
          </p:cNvPr>
          <p:cNvSpPr>
            <a:spLocks noGrp="1"/>
          </p:cNvSpPr>
          <p:nvPr>
            <p:ph type="title"/>
          </p:nvPr>
        </p:nvSpPr>
        <p:spPr>
          <a:xfrm>
            <a:off x="838200" y="1"/>
            <a:ext cx="10515600" cy="838200"/>
          </a:xfrm>
        </p:spPr>
        <p:txBody>
          <a:bodyPr>
            <a:normAutofit/>
          </a:bodyPr>
          <a:lstStyle/>
          <a:p>
            <a:r>
              <a:rPr lang="en-US" b="1" dirty="0"/>
              <a:t>Biodiversity Loss &amp; Species Extinction</a:t>
            </a:r>
            <a:endParaRPr lang="en-US" dirty="0"/>
          </a:p>
        </p:txBody>
      </p:sp>
      <p:sp>
        <p:nvSpPr>
          <p:cNvPr id="3" name="Content Placeholder 2">
            <a:extLst>
              <a:ext uri="{FF2B5EF4-FFF2-40B4-BE49-F238E27FC236}">
                <a16:creationId xmlns:a16="http://schemas.microsoft.com/office/drawing/2014/main" id="{A47AF472-F020-1839-8406-208A9251A80A}"/>
              </a:ext>
            </a:extLst>
          </p:cNvPr>
          <p:cNvSpPr>
            <a:spLocks noGrp="1"/>
          </p:cNvSpPr>
          <p:nvPr>
            <p:ph idx="1"/>
          </p:nvPr>
        </p:nvSpPr>
        <p:spPr>
          <a:xfrm>
            <a:off x="838200" y="838202"/>
            <a:ext cx="10515600" cy="2710542"/>
          </a:xfrm>
        </p:spPr>
        <p:txBody>
          <a:bodyPr>
            <a:normAutofit/>
          </a:bodyPr>
          <a:lstStyle/>
          <a:p>
            <a:pPr marL="0" indent="0">
              <a:buNone/>
            </a:pPr>
            <a:r>
              <a:rPr lang="en-US" sz="2000" dirty="0"/>
              <a:t>The Earth is facing an unprecedented decline in biodiversity, with countless species at risk of disappearing within decades. DUGZA unites zoologists and conservationists to monitor threatened species, restore habitats, and raise awareness of ecological interdependence. Through citizen science, biodiversity mapping, and youth engagement, the Association inspires action to safeguard wildlife and sustain ecosystem services vital for human well-being.</a:t>
            </a:r>
            <a:br>
              <a:rPr lang="en-US" sz="2000" dirty="0"/>
            </a:br>
            <a:r>
              <a:rPr lang="en-US" sz="2000" b="1" dirty="0"/>
              <a:t>→ Join us in documenting life, protecting habitats, and amplifying the voice for nature.</a:t>
            </a:r>
          </a:p>
        </p:txBody>
      </p:sp>
      <p:sp>
        <p:nvSpPr>
          <p:cNvPr id="4" name="TextBox 3">
            <a:extLst>
              <a:ext uri="{FF2B5EF4-FFF2-40B4-BE49-F238E27FC236}">
                <a16:creationId xmlns:a16="http://schemas.microsoft.com/office/drawing/2014/main" id="{107E55A6-B168-B574-93D4-ABE91494713C}"/>
              </a:ext>
            </a:extLst>
          </p:cNvPr>
          <p:cNvSpPr txBox="1"/>
          <p:nvPr/>
        </p:nvSpPr>
        <p:spPr>
          <a:xfrm>
            <a:off x="838200" y="3429000"/>
            <a:ext cx="10515600" cy="3139321"/>
          </a:xfrm>
          <a:prstGeom prst="rect">
            <a:avLst/>
          </a:prstGeom>
          <a:noFill/>
        </p:spPr>
        <p:txBody>
          <a:bodyPr wrap="square" rtlCol="0">
            <a:spAutoFit/>
          </a:bodyPr>
          <a:lstStyle/>
          <a:p>
            <a:r>
              <a:rPr lang="en-US" sz="2000" b="1" dirty="0"/>
              <a:t>Resource Links</a:t>
            </a:r>
            <a:endParaRPr lang="en-US" sz="2000" dirty="0"/>
          </a:p>
          <a:p>
            <a:pPr lvl="0"/>
            <a:r>
              <a:rPr lang="en-US" sz="2000" u="sng" dirty="0">
                <a:hlinkClick r:id="rId2"/>
              </a:rPr>
              <a:t>IUCN Red List of Threatened Species</a:t>
            </a:r>
            <a:r>
              <a:rPr lang="en-US" sz="2000" dirty="0"/>
              <a:t> – Global database of species assessments.</a:t>
            </a:r>
          </a:p>
          <a:p>
            <a:pPr lvl="0"/>
            <a:r>
              <a:rPr lang="en-US" sz="2000" u="sng" dirty="0">
                <a:hlinkClick r:id="rId3"/>
              </a:rPr>
              <a:t>Convention on Biological Diversity (CBD)</a:t>
            </a:r>
            <a:r>
              <a:rPr lang="en-US" sz="2000" dirty="0"/>
              <a:t> – Global biodiversity targets and policy frameworks.</a:t>
            </a:r>
          </a:p>
          <a:p>
            <a:pPr lvl="0"/>
            <a:r>
              <a:rPr lang="en-US" sz="2000" dirty="0"/>
              <a:t>Bangladesh National Biodiversity Strategy &amp; Action Plan (NBSAP) – National conservation roadmap.</a:t>
            </a:r>
          </a:p>
          <a:p>
            <a:pPr lvl="0"/>
            <a:r>
              <a:rPr lang="en-US" sz="2000" u="sng" dirty="0">
                <a:hlinkClick r:id="rId4"/>
              </a:rPr>
              <a:t>Zoological Society of Bangladesh (BJS &amp; BJZ)</a:t>
            </a:r>
            <a:r>
              <a:rPr lang="en-US" sz="2000" dirty="0"/>
              <a:t> – Local research publications.</a:t>
            </a:r>
          </a:p>
          <a:p>
            <a:r>
              <a:rPr lang="en-US" sz="2000" b="1" dirty="0"/>
              <a:t>Latest News Ideas</a:t>
            </a:r>
            <a:endParaRPr lang="en-US" sz="2000" dirty="0"/>
          </a:p>
          <a:p>
            <a:pPr lvl="0"/>
            <a:r>
              <a:rPr lang="en-US" sz="2000" dirty="0"/>
              <a:t>Alumni field updates on species rediscovery, tagging, or monitoring.</a:t>
            </a:r>
          </a:p>
          <a:p>
            <a:pPr lvl="0"/>
            <a:r>
              <a:rPr lang="en-US" sz="2000" dirty="0"/>
              <a:t>Policy alerts on new protected areas or conservation legislation.</a:t>
            </a:r>
          </a:p>
          <a:p>
            <a:pPr lvl="0"/>
            <a:r>
              <a:rPr lang="en-US" sz="2000" dirty="0"/>
              <a:t>DUGZA biodiversity seminar announcements.</a:t>
            </a:r>
          </a:p>
          <a:p>
            <a:endParaRPr lang="en-US" dirty="0"/>
          </a:p>
        </p:txBody>
      </p:sp>
    </p:spTree>
    <p:extLst>
      <p:ext uri="{BB962C8B-B14F-4D97-AF65-F5344CB8AC3E}">
        <p14:creationId xmlns:p14="http://schemas.microsoft.com/office/powerpoint/2010/main" val="175080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8FA79-B837-8E87-2AE9-B7BDB6891F2F}"/>
              </a:ext>
            </a:extLst>
          </p:cNvPr>
          <p:cNvSpPr>
            <a:spLocks noGrp="1"/>
          </p:cNvSpPr>
          <p:nvPr>
            <p:ph type="title"/>
          </p:nvPr>
        </p:nvSpPr>
        <p:spPr>
          <a:xfrm>
            <a:off x="838200" y="97971"/>
            <a:ext cx="10515600" cy="849087"/>
          </a:xfrm>
        </p:spPr>
        <p:txBody>
          <a:bodyPr>
            <a:normAutofit/>
          </a:bodyPr>
          <a:lstStyle/>
          <a:p>
            <a:r>
              <a:rPr lang="en-US" b="1" dirty="0"/>
              <a:t>Climate Change &amp; Ecosystem Resilience</a:t>
            </a:r>
            <a:endParaRPr lang="en-US" dirty="0"/>
          </a:p>
        </p:txBody>
      </p:sp>
      <p:sp>
        <p:nvSpPr>
          <p:cNvPr id="3" name="Content Placeholder 2">
            <a:extLst>
              <a:ext uri="{FF2B5EF4-FFF2-40B4-BE49-F238E27FC236}">
                <a16:creationId xmlns:a16="http://schemas.microsoft.com/office/drawing/2014/main" id="{3353348D-4F74-B6F3-096E-887FA18F7815}"/>
              </a:ext>
            </a:extLst>
          </p:cNvPr>
          <p:cNvSpPr>
            <a:spLocks noGrp="1"/>
          </p:cNvSpPr>
          <p:nvPr>
            <p:ph idx="1"/>
          </p:nvPr>
        </p:nvSpPr>
        <p:spPr>
          <a:xfrm>
            <a:off x="838200" y="1060181"/>
            <a:ext cx="10515600" cy="2368820"/>
          </a:xfrm>
        </p:spPr>
        <p:txBody>
          <a:bodyPr>
            <a:normAutofit fontScale="92500" lnSpcReduction="20000"/>
          </a:bodyPr>
          <a:lstStyle/>
          <a:p>
            <a:pPr marL="0" indent="0">
              <a:buNone/>
            </a:pPr>
            <a:r>
              <a:rPr lang="en-US" sz="2400" dirty="0"/>
              <a:t>Climate change is reshaping the planet’s natural balance — altering rainfall, ocean currents, and species distributions. DUGZA promotes research and field initiatives that strengthen the resilience of ecosystems and communities in the face of climate stress. By integrating science, innovation, and traditional knowledge, members contribute to adaptive management, restoration, and carbon-neutral solutions.</a:t>
            </a:r>
            <a:br>
              <a:rPr lang="en-US" sz="2400" dirty="0"/>
            </a:br>
            <a:r>
              <a:rPr lang="en-US" sz="2400" b="1" dirty="0"/>
              <a:t>→ Explore how DUGZA’s climate-biodiversity </a:t>
            </a:r>
            <a:r>
              <a:rPr lang="en-US" sz="2400" b="1" dirty="0" err="1"/>
              <a:t>programmes</a:t>
            </a:r>
            <a:r>
              <a:rPr lang="en-US" sz="2400" b="1" dirty="0"/>
              <a:t> foster sustainable and climate-smart futures.</a:t>
            </a:r>
            <a:endParaRPr lang="en-US" sz="2400" dirty="0"/>
          </a:p>
          <a:p>
            <a:pPr marL="0" indent="0">
              <a:buNone/>
            </a:pPr>
            <a:endParaRPr lang="en-US" dirty="0"/>
          </a:p>
        </p:txBody>
      </p:sp>
      <p:sp>
        <p:nvSpPr>
          <p:cNvPr id="4" name="TextBox 3">
            <a:extLst>
              <a:ext uri="{FF2B5EF4-FFF2-40B4-BE49-F238E27FC236}">
                <a16:creationId xmlns:a16="http://schemas.microsoft.com/office/drawing/2014/main" id="{B45EC56C-5CEE-063F-EF60-27A404F3EF65}"/>
              </a:ext>
            </a:extLst>
          </p:cNvPr>
          <p:cNvSpPr txBox="1"/>
          <p:nvPr/>
        </p:nvSpPr>
        <p:spPr>
          <a:xfrm>
            <a:off x="838200" y="3320143"/>
            <a:ext cx="10668000" cy="3170099"/>
          </a:xfrm>
          <a:prstGeom prst="rect">
            <a:avLst/>
          </a:prstGeom>
          <a:noFill/>
        </p:spPr>
        <p:txBody>
          <a:bodyPr wrap="square" rtlCol="0">
            <a:spAutoFit/>
          </a:bodyPr>
          <a:lstStyle/>
          <a:p>
            <a:r>
              <a:rPr lang="en-US" sz="2000" b="1" dirty="0"/>
              <a:t>Resource Links</a:t>
            </a:r>
            <a:endParaRPr lang="en-US" sz="2000" dirty="0"/>
          </a:p>
          <a:p>
            <a:pPr lvl="0"/>
            <a:r>
              <a:rPr lang="en-US" sz="2000" u="sng" dirty="0">
                <a:hlinkClick r:id="rId2"/>
              </a:rPr>
              <a:t>Intergovernmental Panel on Climate Change (IPCC)</a:t>
            </a:r>
            <a:r>
              <a:rPr lang="en-US" sz="2000" dirty="0"/>
              <a:t> – Assessment reports, data and figures.</a:t>
            </a:r>
          </a:p>
          <a:p>
            <a:pPr lvl="0"/>
            <a:r>
              <a:rPr lang="en-US" sz="2000" u="sng" dirty="0">
                <a:hlinkClick r:id="rId3"/>
              </a:rPr>
              <a:t>UNFCCC Bangladesh Country Profile</a:t>
            </a:r>
            <a:r>
              <a:rPr lang="en-US" sz="2000" dirty="0"/>
              <a:t> – National adaptation communication.</a:t>
            </a:r>
          </a:p>
          <a:p>
            <a:pPr lvl="0"/>
            <a:r>
              <a:rPr lang="en-US" sz="2000" u="sng" dirty="0">
                <a:hlinkClick r:id="rId4"/>
              </a:rPr>
              <a:t>Bangladesh Climate Change Trust (BCCT)</a:t>
            </a:r>
            <a:r>
              <a:rPr lang="en-US" sz="2000" dirty="0"/>
              <a:t> – National funding mechanism.</a:t>
            </a:r>
          </a:p>
          <a:p>
            <a:pPr lvl="0"/>
            <a:r>
              <a:rPr lang="en-US" sz="2000" u="sng" dirty="0">
                <a:hlinkClick r:id="rId5"/>
              </a:rPr>
              <a:t>IUCN </a:t>
            </a:r>
            <a:r>
              <a:rPr lang="en-US" sz="2000" u="sng" dirty="0" err="1">
                <a:hlinkClick r:id="rId5"/>
              </a:rPr>
              <a:t>EbA</a:t>
            </a:r>
            <a:r>
              <a:rPr lang="en-US" sz="2000" u="sng" dirty="0">
                <a:hlinkClick r:id="rId5"/>
              </a:rPr>
              <a:t> South Asia </a:t>
            </a:r>
            <a:r>
              <a:rPr lang="en-US" sz="2000" u="sng" dirty="0" err="1">
                <a:hlinkClick r:id="rId5"/>
              </a:rPr>
              <a:t>Programme</a:t>
            </a:r>
            <a:r>
              <a:rPr lang="en-US" sz="2000" dirty="0"/>
              <a:t> – Regional ecosystem-based adaptation resources.</a:t>
            </a:r>
          </a:p>
          <a:p>
            <a:r>
              <a:rPr lang="en-US" sz="2000" b="1" dirty="0"/>
              <a:t>Latest News Ideas</a:t>
            </a:r>
            <a:endParaRPr lang="en-US" sz="2000" dirty="0"/>
          </a:p>
          <a:p>
            <a:pPr lvl="0"/>
            <a:r>
              <a:rPr lang="en-US" sz="2000" dirty="0"/>
              <a:t>Field stories on mangrove restoration or coral monitoring.</a:t>
            </a:r>
          </a:p>
          <a:p>
            <a:pPr lvl="0"/>
            <a:r>
              <a:rPr lang="en-US" sz="2000" dirty="0"/>
              <a:t>Alumni contributions to COP or IPCC working groups.</a:t>
            </a:r>
          </a:p>
          <a:p>
            <a:pPr lvl="0"/>
            <a:r>
              <a:rPr lang="en-US" sz="2000" dirty="0"/>
              <a:t>Updates on student climate hackathons or workshops.</a:t>
            </a:r>
          </a:p>
          <a:p>
            <a:endParaRPr lang="en-US" sz="2000" dirty="0"/>
          </a:p>
        </p:txBody>
      </p:sp>
    </p:spTree>
    <p:extLst>
      <p:ext uri="{BB962C8B-B14F-4D97-AF65-F5344CB8AC3E}">
        <p14:creationId xmlns:p14="http://schemas.microsoft.com/office/powerpoint/2010/main" val="1785748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06828-9648-C166-DFA5-BF9005A686CF}"/>
              </a:ext>
            </a:extLst>
          </p:cNvPr>
          <p:cNvSpPr>
            <a:spLocks noGrp="1"/>
          </p:cNvSpPr>
          <p:nvPr>
            <p:ph type="title"/>
          </p:nvPr>
        </p:nvSpPr>
        <p:spPr>
          <a:xfrm>
            <a:off x="838200" y="108858"/>
            <a:ext cx="10515600" cy="572180"/>
          </a:xfrm>
        </p:spPr>
        <p:txBody>
          <a:bodyPr>
            <a:normAutofit fontScale="90000"/>
          </a:bodyPr>
          <a:lstStyle/>
          <a:p>
            <a:r>
              <a:rPr lang="en-US" b="1" dirty="0"/>
              <a:t>Emerging Infectious Diseases &amp; One Health</a:t>
            </a:r>
            <a:endParaRPr lang="en-US" dirty="0"/>
          </a:p>
        </p:txBody>
      </p:sp>
      <p:sp>
        <p:nvSpPr>
          <p:cNvPr id="3" name="Content Placeholder 2">
            <a:extLst>
              <a:ext uri="{FF2B5EF4-FFF2-40B4-BE49-F238E27FC236}">
                <a16:creationId xmlns:a16="http://schemas.microsoft.com/office/drawing/2014/main" id="{0C6E3213-92D1-9760-E4A9-209C8546A61D}"/>
              </a:ext>
            </a:extLst>
          </p:cNvPr>
          <p:cNvSpPr>
            <a:spLocks noGrp="1"/>
          </p:cNvSpPr>
          <p:nvPr>
            <p:ph idx="1"/>
          </p:nvPr>
        </p:nvSpPr>
        <p:spPr>
          <a:xfrm>
            <a:off x="816428" y="681038"/>
            <a:ext cx="10940143" cy="2506889"/>
          </a:xfrm>
        </p:spPr>
        <p:txBody>
          <a:bodyPr>
            <a:normAutofit fontScale="92500"/>
          </a:bodyPr>
          <a:lstStyle/>
          <a:p>
            <a:pPr marL="0" indent="0">
              <a:buNone/>
            </a:pPr>
            <a:r>
              <a:rPr lang="en-US" sz="2400" dirty="0"/>
              <a:t>Zoonotic and vector-borne diseases are rising as human, animal, and environmental boundaries blur. DUGZA champions the One Health approach — bridging zoology, public health, and ecosystem stewardship to prevent and manage disease emergence. Through collaborative research, training, and community awareness, we help build early-warning systems and promote safe coexistence with nature.</a:t>
            </a:r>
            <a:br>
              <a:rPr lang="en-US" sz="2400" dirty="0"/>
            </a:br>
            <a:r>
              <a:rPr lang="en-US" sz="2400" b="1" dirty="0"/>
              <a:t>→ Engage with DUGZA’s One Health network and contribute to healthier ecosystems and societies.</a:t>
            </a:r>
            <a:endParaRPr lang="en-US" sz="2400" dirty="0"/>
          </a:p>
          <a:p>
            <a:endParaRPr lang="en-US" dirty="0"/>
          </a:p>
        </p:txBody>
      </p:sp>
      <p:sp>
        <p:nvSpPr>
          <p:cNvPr id="7" name="TextBox 6">
            <a:extLst>
              <a:ext uri="{FF2B5EF4-FFF2-40B4-BE49-F238E27FC236}">
                <a16:creationId xmlns:a16="http://schemas.microsoft.com/office/drawing/2014/main" id="{BBA8DCA8-8D1C-67F1-F2A5-708960B69DE0}"/>
              </a:ext>
            </a:extLst>
          </p:cNvPr>
          <p:cNvSpPr txBox="1"/>
          <p:nvPr/>
        </p:nvSpPr>
        <p:spPr>
          <a:xfrm>
            <a:off x="816428" y="3091544"/>
            <a:ext cx="11332030" cy="3683060"/>
          </a:xfrm>
          <a:prstGeom prst="rect">
            <a:avLst/>
          </a:prstGeom>
          <a:noFill/>
        </p:spPr>
        <p:txBody>
          <a:bodyPr wrap="square">
            <a:spAutoFit/>
          </a:bodyPr>
          <a:lstStyle/>
          <a:p>
            <a:pPr marL="0" marR="0">
              <a:spcAft>
                <a:spcPts val="800"/>
              </a:spcAft>
              <a:buNone/>
            </a:pPr>
            <a:r>
              <a:rPr lang="en-US" sz="2000" b="1" kern="100" dirty="0">
                <a:effectLst/>
                <a:latin typeface="Aptos" panose="02110004020202020204"/>
                <a:ea typeface="Aptos" panose="02110004020202020204"/>
                <a:cs typeface="Times New Roman" panose="02020603050405020304" pitchFamily="18" charset="0"/>
              </a:rPr>
              <a:t>Resource Links</a:t>
            </a:r>
            <a:endParaRPr lang="en-US" sz="2000" kern="100" dirty="0">
              <a:effectLst/>
              <a:latin typeface="Aptos" panose="02110004020202020204"/>
              <a:ea typeface="Aptos" panose="02110004020202020204"/>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u="sng" kern="100" dirty="0">
                <a:solidFill>
                  <a:srgbClr val="467886"/>
                </a:solidFill>
                <a:effectLst/>
                <a:latin typeface="Aptos" panose="02110004020202020204"/>
                <a:ea typeface="Aptos" panose="02110004020202020204"/>
                <a:cs typeface="Times New Roman" panose="02020603050405020304" pitchFamily="18" charset="0"/>
                <a:hlinkClick r:id="rId2"/>
              </a:rPr>
              <a:t>Intergovernmental Panel on Climate Change (IPCC)</a:t>
            </a:r>
            <a:r>
              <a:rPr lang="en-US" sz="2000" kern="100" dirty="0">
                <a:effectLst/>
                <a:latin typeface="Aptos" panose="02110004020202020204"/>
                <a:ea typeface="Aptos" panose="02110004020202020204"/>
                <a:cs typeface="Times New Roman" panose="02020603050405020304" pitchFamily="18" charset="0"/>
              </a:rPr>
              <a:t> – Assessment reports, data and figures.</a:t>
            </a:r>
          </a:p>
          <a:p>
            <a:pPr marL="342900" marR="0" lvl="0" indent="-342900">
              <a:spcAft>
                <a:spcPts val="800"/>
              </a:spcAft>
              <a:buSzPts val="1000"/>
              <a:buFont typeface="Symbol" panose="05050102010706020507" pitchFamily="18" charset="2"/>
              <a:buChar char=""/>
              <a:tabLst>
                <a:tab pos="457200" algn="l"/>
              </a:tabLst>
            </a:pPr>
            <a:r>
              <a:rPr lang="en-US" sz="2000" u="sng" kern="100" dirty="0">
                <a:solidFill>
                  <a:srgbClr val="467886"/>
                </a:solidFill>
                <a:effectLst/>
                <a:latin typeface="Aptos" panose="02110004020202020204"/>
                <a:ea typeface="Aptos" panose="02110004020202020204"/>
                <a:cs typeface="Times New Roman" panose="02020603050405020304" pitchFamily="18" charset="0"/>
                <a:hlinkClick r:id="rId3"/>
              </a:rPr>
              <a:t>UNFCCC Bangladesh Country Profile</a:t>
            </a:r>
            <a:r>
              <a:rPr lang="en-US" sz="2000" kern="100" dirty="0">
                <a:effectLst/>
                <a:latin typeface="Aptos" panose="02110004020202020204"/>
                <a:ea typeface="Aptos" panose="02110004020202020204"/>
                <a:cs typeface="Times New Roman" panose="02020603050405020304" pitchFamily="18" charset="0"/>
              </a:rPr>
              <a:t> – National adaptation communication.</a:t>
            </a:r>
          </a:p>
          <a:p>
            <a:pPr marL="342900" marR="0" lvl="0" indent="-342900">
              <a:spcAft>
                <a:spcPts val="800"/>
              </a:spcAft>
              <a:buSzPts val="1000"/>
              <a:buFont typeface="Symbol" panose="05050102010706020507" pitchFamily="18" charset="2"/>
              <a:buChar char=""/>
              <a:tabLst>
                <a:tab pos="457200" algn="l"/>
              </a:tabLst>
            </a:pPr>
            <a:r>
              <a:rPr lang="en-US" sz="2000" u="sng" kern="100" dirty="0">
                <a:solidFill>
                  <a:srgbClr val="467886"/>
                </a:solidFill>
                <a:effectLst/>
                <a:latin typeface="Aptos" panose="02110004020202020204"/>
                <a:ea typeface="Aptos" panose="02110004020202020204"/>
                <a:cs typeface="Times New Roman" panose="02020603050405020304" pitchFamily="18" charset="0"/>
                <a:hlinkClick r:id="rId4"/>
              </a:rPr>
              <a:t>Bangladesh Climate Change Trust (BCCT)</a:t>
            </a:r>
            <a:r>
              <a:rPr lang="en-US" sz="2000" kern="100" dirty="0">
                <a:effectLst/>
                <a:latin typeface="Aptos" panose="02110004020202020204"/>
                <a:ea typeface="Aptos" panose="02110004020202020204"/>
                <a:cs typeface="Times New Roman" panose="02020603050405020304" pitchFamily="18" charset="0"/>
              </a:rPr>
              <a:t> – National funding mechanism.</a:t>
            </a:r>
          </a:p>
          <a:p>
            <a:pPr marL="342900" marR="0" lvl="0" indent="-342900">
              <a:spcAft>
                <a:spcPts val="800"/>
              </a:spcAft>
              <a:buSzPts val="1000"/>
              <a:buFont typeface="Symbol" panose="05050102010706020507" pitchFamily="18" charset="2"/>
              <a:buChar char=""/>
              <a:tabLst>
                <a:tab pos="457200" algn="l"/>
              </a:tabLst>
            </a:pPr>
            <a:r>
              <a:rPr lang="en-US" sz="2000" u="sng" kern="100" dirty="0">
                <a:solidFill>
                  <a:srgbClr val="467886"/>
                </a:solidFill>
                <a:effectLst/>
                <a:latin typeface="Aptos" panose="02110004020202020204"/>
                <a:ea typeface="Aptos" panose="02110004020202020204"/>
                <a:cs typeface="Times New Roman" panose="02020603050405020304" pitchFamily="18" charset="0"/>
                <a:hlinkClick r:id="rId5"/>
              </a:rPr>
              <a:t>IUCN </a:t>
            </a:r>
            <a:r>
              <a:rPr lang="en-US" sz="2000" u="sng" kern="100" dirty="0" err="1">
                <a:solidFill>
                  <a:srgbClr val="467886"/>
                </a:solidFill>
                <a:effectLst/>
                <a:latin typeface="Aptos" panose="02110004020202020204"/>
                <a:ea typeface="Aptos" panose="02110004020202020204"/>
                <a:cs typeface="Times New Roman" panose="02020603050405020304" pitchFamily="18" charset="0"/>
                <a:hlinkClick r:id="rId5"/>
              </a:rPr>
              <a:t>EbA</a:t>
            </a:r>
            <a:r>
              <a:rPr lang="en-US" sz="2000" u="sng" kern="100" dirty="0">
                <a:solidFill>
                  <a:srgbClr val="467886"/>
                </a:solidFill>
                <a:effectLst/>
                <a:latin typeface="Aptos" panose="02110004020202020204"/>
                <a:ea typeface="Aptos" panose="02110004020202020204"/>
                <a:cs typeface="Times New Roman" panose="02020603050405020304" pitchFamily="18" charset="0"/>
                <a:hlinkClick r:id="rId5"/>
              </a:rPr>
              <a:t> South Asia </a:t>
            </a:r>
            <a:r>
              <a:rPr lang="en-US" sz="2000" u="sng" kern="100" dirty="0" err="1">
                <a:solidFill>
                  <a:srgbClr val="467886"/>
                </a:solidFill>
                <a:effectLst/>
                <a:latin typeface="Aptos" panose="02110004020202020204"/>
                <a:ea typeface="Aptos" panose="02110004020202020204"/>
                <a:cs typeface="Times New Roman" panose="02020603050405020304" pitchFamily="18" charset="0"/>
                <a:hlinkClick r:id="rId5"/>
              </a:rPr>
              <a:t>Programme</a:t>
            </a:r>
            <a:r>
              <a:rPr lang="en-US" sz="2000" kern="100" dirty="0">
                <a:effectLst/>
                <a:latin typeface="Aptos" panose="02110004020202020204"/>
                <a:ea typeface="Aptos" panose="02110004020202020204"/>
                <a:cs typeface="Times New Roman" panose="02020603050405020304" pitchFamily="18" charset="0"/>
              </a:rPr>
              <a:t> – Regional ecosystem-based adaptation resources.</a:t>
            </a:r>
          </a:p>
          <a:p>
            <a:pPr marL="0" marR="0">
              <a:spcAft>
                <a:spcPts val="800"/>
              </a:spcAft>
              <a:buNone/>
            </a:pPr>
            <a:r>
              <a:rPr lang="en-US" sz="2000" b="1" kern="100" dirty="0">
                <a:effectLst/>
                <a:latin typeface="Aptos" panose="02110004020202020204"/>
                <a:ea typeface="Aptos" panose="02110004020202020204"/>
                <a:cs typeface="Times New Roman" panose="02020603050405020304" pitchFamily="18" charset="0"/>
              </a:rPr>
              <a:t>Latest News Ideas</a:t>
            </a:r>
            <a:endParaRPr lang="en-US" sz="2000" kern="100" dirty="0">
              <a:effectLst/>
              <a:latin typeface="Aptos" panose="02110004020202020204"/>
              <a:ea typeface="Aptos" panose="02110004020202020204"/>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kern="100" dirty="0">
                <a:effectLst/>
                <a:latin typeface="Aptos" panose="02110004020202020204"/>
                <a:ea typeface="Aptos" panose="02110004020202020204"/>
                <a:cs typeface="Times New Roman" panose="02020603050405020304" pitchFamily="18" charset="0"/>
              </a:rPr>
              <a:t>Field stories on mangrove restoration or coral monitoring.</a:t>
            </a:r>
          </a:p>
          <a:p>
            <a:pPr marL="342900" marR="0" lvl="0" indent="-342900">
              <a:spcAft>
                <a:spcPts val="800"/>
              </a:spcAft>
              <a:buSzPts val="1000"/>
              <a:buFont typeface="Symbol" panose="05050102010706020507" pitchFamily="18" charset="2"/>
              <a:buChar char=""/>
              <a:tabLst>
                <a:tab pos="457200" algn="l"/>
              </a:tabLst>
            </a:pPr>
            <a:r>
              <a:rPr lang="en-US" sz="2000" kern="100" dirty="0">
                <a:effectLst/>
                <a:latin typeface="Aptos" panose="02110004020202020204"/>
                <a:ea typeface="Aptos" panose="02110004020202020204"/>
                <a:cs typeface="Times New Roman" panose="02020603050405020304" pitchFamily="18" charset="0"/>
              </a:rPr>
              <a:t>Alumni contributions to COP or IPCC working groups.</a:t>
            </a:r>
          </a:p>
          <a:p>
            <a:pPr marL="342900" marR="0" lvl="0" indent="-342900">
              <a:spcAft>
                <a:spcPts val="800"/>
              </a:spcAft>
              <a:buSzPts val="1000"/>
              <a:buFont typeface="Symbol" panose="05050102010706020507" pitchFamily="18" charset="2"/>
              <a:buChar char=""/>
              <a:tabLst>
                <a:tab pos="457200" algn="l"/>
              </a:tabLst>
            </a:pPr>
            <a:r>
              <a:rPr lang="en-US" sz="2000" kern="100" dirty="0">
                <a:effectLst/>
                <a:latin typeface="Aptos" panose="02110004020202020204"/>
                <a:ea typeface="Aptos" panose="02110004020202020204"/>
                <a:cs typeface="Times New Roman" panose="02020603050405020304" pitchFamily="18" charset="0"/>
              </a:rPr>
              <a:t>Updates on student climate hackathons or workshops.</a:t>
            </a:r>
          </a:p>
        </p:txBody>
      </p:sp>
    </p:spTree>
    <p:extLst>
      <p:ext uri="{BB962C8B-B14F-4D97-AF65-F5344CB8AC3E}">
        <p14:creationId xmlns:p14="http://schemas.microsoft.com/office/powerpoint/2010/main" val="4175032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B4987-1EED-B11F-B9DC-1DE095D31FF9}"/>
              </a:ext>
            </a:extLst>
          </p:cNvPr>
          <p:cNvSpPr>
            <a:spLocks noGrp="1"/>
          </p:cNvSpPr>
          <p:nvPr>
            <p:ph type="title"/>
          </p:nvPr>
        </p:nvSpPr>
        <p:spPr>
          <a:xfrm>
            <a:off x="838200" y="18256"/>
            <a:ext cx="10515600" cy="787288"/>
          </a:xfrm>
        </p:spPr>
        <p:txBody>
          <a:bodyPr>
            <a:normAutofit/>
          </a:bodyPr>
          <a:lstStyle/>
          <a:p>
            <a:r>
              <a:rPr lang="en-US" b="1" dirty="0"/>
              <a:t>Antimicrobial Resistance (AMR) &amp; Food Safety</a:t>
            </a:r>
            <a:endParaRPr lang="en-US" dirty="0"/>
          </a:p>
        </p:txBody>
      </p:sp>
      <p:sp>
        <p:nvSpPr>
          <p:cNvPr id="3" name="Content Placeholder 2">
            <a:extLst>
              <a:ext uri="{FF2B5EF4-FFF2-40B4-BE49-F238E27FC236}">
                <a16:creationId xmlns:a16="http://schemas.microsoft.com/office/drawing/2014/main" id="{21D21F8B-1485-A8AE-A7F8-28610D06F465}"/>
              </a:ext>
            </a:extLst>
          </p:cNvPr>
          <p:cNvSpPr>
            <a:spLocks noGrp="1"/>
          </p:cNvSpPr>
          <p:nvPr>
            <p:ph idx="1"/>
          </p:nvPr>
        </p:nvSpPr>
        <p:spPr>
          <a:xfrm>
            <a:off x="838200" y="805544"/>
            <a:ext cx="10515600" cy="2188027"/>
          </a:xfrm>
        </p:spPr>
        <p:txBody>
          <a:bodyPr>
            <a:normAutofit fontScale="92500" lnSpcReduction="20000"/>
          </a:bodyPr>
          <a:lstStyle/>
          <a:p>
            <a:pPr marL="0" indent="0">
              <a:buNone/>
            </a:pPr>
            <a:r>
              <a:rPr lang="en-US" sz="2400" dirty="0"/>
              <a:t>Antimicrobial resistance endangers modern medicine and sustainable food systems. Misuse of antibiotics in livestock, aquaculture, and health care accelerates the threat. DUGZA mobilizes members to advocate for responsible antibiotic use, research resistance pathways, and promote biosecurity in animal production.</a:t>
            </a:r>
            <a:br>
              <a:rPr lang="en-US" sz="2400" dirty="0"/>
            </a:br>
            <a:r>
              <a:rPr lang="en-US" sz="2400" b="1" dirty="0"/>
              <a:t>→ Join DUGZA’s initiatives on AMR awareness, safe aquaculture, and One Health research for a resilient food future.</a:t>
            </a:r>
            <a:endParaRPr lang="en-US" sz="2400" dirty="0"/>
          </a:p>
        </p:txBody>
      </p:sp>
      <p:sp>
        <p:nvSpPr>
          <p:cNvPr id="5" name="TextBox 4">
            <a:extLst>
              <a:ext uri="{FF2B5EF4-FFF2-40B4-BE49-F238E27FC236}">
                <a16:creationId xmlns:a16="http://schemas.microsoft.com/office/drawing/2014/main" id="{B67D2C56-C330-1FE8-17DF-A3D98D8D50DF}"/>
              </a:ext>
            </a:extLst>
          </p:cNvPr>
          <p:cNvSpPr txBox="1"/>
          <p:nvPr/>
        </p:nvSpPr>
        <p:spPr>
          <a:xfrm>
            <a:off x="838200" y="3077517"/>
            <a:ext cx="8958943" cy="2862322"/>
          </a:xfrm>
          <a:prstGeom prst="rect">
            <a:avLst/>
          </a:prstGeom>
          <a:noFill/>
        </p:spPr>
        <p:txBody>
          <a:bodyPr wrap="square">
            <a:spAutoFit/>
          </a:bodyPr>
          <a:lstStyle/>
          <a:p>
            <a:r>
              <a:rPr lang="en-US" sz="2000" b="1" dirty="0"/>
              <a:t>Resource Links</a:t>
            </a:r>
            <a:endParaRPr lang="en-US" sz="2000" dirty="0"/>
          </a:p>
          <a:p>
            <a:pPr lvl="0"/>
            <a:r>
              <a:rPr lang="en-US" sz="2000" dirty="0"/>
              <a:t>Global AMR Research &amp; Development Hub</a:t>
            </a:r>
          </a:p>
          <a:p>
            <a:pPr lvl="0"/>
            <a:r>
              <a:rPr lang="en-US" sz="2000" u="sng" dirty="0">
                <a:hlinkClick r:id="rId2"/>
              </a:rPr>
              <a:t>FAO AMR Action Portal</a:t>
            </a:r>
            <a:endParaRPr lang="en-US" sz="2000" dirty="0"/>
          </a:p>
          <a:p>
            <a:pPr lvl="0"/>
            <a:r>
              <a:rPr lang="en-US" sz="2000" u="sng" dirty="0">
                <a:hlinkClick r:id="rId3"/>
              </a:rPr>
              <a:t>ICARS (International Centre for AMR Solutions)</a:t>
            </a:r>
            <a:endParaRPr lang="en-US" sz="2000" dirty="0"/>
          </a:p>
          <a:p>
            <a:pPr lvl="0"/>
            <a:r>
              <a:rPr lang="en-US" sz="2000" u="sng" dirty="0">
                <a:hlinkClick r:id="rId4"/>
              </a:rPr>
              <a:t>Bangladesh National Action Plan on AMR</a:t>
            </a:r>
            <a:endParaRPr lang="en-US" sz="2000" dirty="0"/>
          </a:p>
          <a:p>
            <a:r>
              <a:rPr lang="en-US" sz="2000" b="1" dirty="0"/>
              <a:t>Latest News Ideas</a:t>
            </a:r>
            <a:endParaRPr lang="en-US" sz="2000" dirty="0"/>
          </a:p>
          <a:p>
            <a:pPr lvl="0"/>
            <a:r>
              <a:rPr lang="en-US" sz="2000" dirty="0"/>
              <a:t>Updates on antimicrobial stewardship workshops or training.</a:t>
            </a:r>
          </a:p>
          <a:p>
            <a:pPr lvl="0"/>
            <a:r>
              <a:rPr lang="en-US" sz="2000" dirty="0"/>
              <a:t>Alumni publications on AMR in fish, poultry or soil microbiota.</a:t>
            </a:r>
          </a:p>
          <a:p>
            <a:pPr lvl="0"/>
            <a:r>
              <a:rPr lang="en-US" sz="2000" dirty="0"/>
              <a:t>Announcement of national AMR week campaigns or research grants.</a:t>
            </a:r>
          </a:p>
        </p:txBody>
      </p:sp>
    </p:spTree>
    <p:extLst>
      <p:ext uri="{BB962C8B-B14F-4D97-AF65-F5344CB8AC3E}">
        <p14:creationId xmlns:p14="http://schemas.microsoft.com/office/powerpoint/2010/main" val="4283220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15F5A-B07E-3099-30DC-64A97803C181}"/>
              </a:ext>
            </a:extLst>
          </p:cNvPr>
          <p:cNvSpPr>
            <a:spLocks noGrp="1"/>
          </p:cNvSpPr>
          <p:nvPr>
            <p:ph type="title"/>
          </p:nvPr>
        </p:nvSpPr>
        <p:spPr>
          <a:xfrm>
            <a:off x="838200" y="0"/>
            <a:ext cx="10515600" cy="681038"/>
          </a:xfrm>
        </p:spPr>
        <p:txBody>
          <a:bodyPr>
            <a:normAutofit/>
          </a:bodyPr>
          <a:lstStyle/>
          <a:p>
            <a:r>
              <a:rPr lang="en-US" b="1" dirty="0"/>
              <a:t>Pollution &amp; Environmental Contaminants</a:t>
            </a:r>
            <a:endParaRPr lang="en-US" dirty="0"/>
          </a:p>
        </p:txBody>
      </p:sp>
      <p:sp>
        <p:nvSpPr>
          <p:cNvPr id="3" name="Content Placeholder 2">
            <a:extLst>
              <a:ext uri="{FF2B5EF4-FFF2-40B4-BE49-F238E27FC236}">
                <a16:creationId xmlns:a16="http://schemas.microsoft.com/office/drawing/2014/main" id="{0EC10B93-DBBE-1742-1F3E-E2B9070E339B}"/>
              </a:ext>
            </a:extLst>
          </p:cNvPr>
          <p:cNvSpPr>
            <a:spLocks noGrp="1"/>
          </p:cNvSpPr>
          <p:nvPr>
            <p:ph idx="1"/>
          </p:nvPr>
        </p:nvSpPr>
        <p:spPr>
          <a:xfrm>
            <a:off x="740229" y="681038"/>
            <a:ext cx="10515600" cy="2530248"/>
          </a:xfrm>
        </p:spPr>
        <p:txBody>
          <a:bodyPr>
            <a:normAutofit lnSpcReduction="10000"/>
          </a:bodyPr>
          <a:lstStyle/>
          <a:p>
            <a:pPr marL="0" indent="0">
              <a:buNone/>
            </a:pPr>
            <a:r>
              <a:rPr lang="en-US" sz="2400" dirty="0"/>
              <a:t>From plastics to persistent chemicals, pollution is infiltrating air, soil, and water — disrupting ecosystems and food chains. DUGZA engages students, alumni, and partners in campaigns for waste reduction, clean rivers, and pollution monitoring. Field studies on contaminants, microplastics, and ecological toxicity strengthen national policy advocacy.</a:t>
            </a:r>
            <a:br>
              <a:rPr lang="en-US" sz="2400" dirty="0"/>
            </a:br>
            <a:r>
              <a:rPr lang="en-US" sz="2400" b="1" dirty="0"/>
              <a:t>→ Be part of DUGZA’s clean-environment movement for a toxin-free Bangladesh and planet.</a:t>
            </a:r>
            <a:endParaRPr lang="en-US" sz="2400" dirty="0"/>
          </a:p>
        </p:txBody>
      </p:sp>
      <p:sp>
        <p:nvSpPr>
          <p:cNvPr id="4" name="TextBox 3">
            <a:extLst>
              <a:ext uri="{FF2B5EF4-FFF2-40B4-BE49-F238E27FC236}">
                <a16:creationId xmlns:a16="http://schemas.microsoft.com/office/drawing/2014/main" id="{BCAF1C60-5858-D92B-BB2C-84A98A6FE556}"/>
              </a:ext>
            </a:extLst>
          </p:cNvPr>
          <p:cNvSpPr txBox="1"/>
          <p:nvPr/>
        </p:nvSpPr>
        <p:spPr>
          <a:xfrm>
            <a:off x="838200" y="3077517"/>
            <a:ext cx="8958943" cy="2862322"/>
          </a:xfrm>
          <a:prstGeom prst="rect">
            <a:avLst/>
          </a:prstGeom>
          <a:noFill/>
        </p:spPr>
        <p:txBody>
          <a:bodyPr wrap="square">
            <a:spAutoFit/>
          </a:bodyPr>
          <a:lstStyle/>
          <a:p>
            <a:r>
              <a:rPr lang="en-US" sz="2000" b="1" dirty="0"/>
              <a:t>Resource Links</a:t>
            </a:r>
            <a:endParaRPr lang="en-US" sz="2000" dirty="0"/>
          </a:p>
          <a:p>
            <a:pPr lvl="0"/>
            <a:r>
              <a:rPr lang="en-US" sz="2000" dirty="0"/>
              <a:t>Global AMR Research &amp; Development Hub</a:t>
            </a:r>
          </a:p>
          <a:p>
            <a:pPr lvl="0"/>
            <a:r>
              <a:rPr lang="en-US" sz="2000" u="sng" dirty="0">
                <a:hlinkClick r:id="rId2"/>
              </a:rPr>
              <a:t>FAO AMR Action Portal</a:t>
            </a:r>
            <a:endParaRPr lang="en-US" sz="2000" dirty="0"/>
          </a:p>
          <a:p>
            <a:pPr lvl="0"/>
            <a:r>
              <a:rPr lang="en-US" sz="2000" u="sng" dirty="0">
                <a:hlinkClick r:id="rId3"/>
              </a:rPr>
              <a:t>ICARS (International Centre for AMR Solutions)</a:t>
            </a:r>
            <a:endParaRPr lang="en-US" sz="2000" dirty="0"/>
          </a:p>
          <a:p>
            <a:pPr lvl="0"/>
            <a:r>
              <a:rPr lang="en-US" sz="2000" u="sng" dirty="0">
                <a:hlinkClick r:id="rId4"/>
              </a:rPr>
              <a:t>Bangladesh National Action Plan on AMR</a:t>
            </a:r>
            <a:endParaRPr lang="en-US" sz="2000" dirty="0"/>
          </a:p>
          <a:p>
            <a:r>
              <a:rPr lang="en-US" sz="2000" b="1" dirty="0"/>
              <a:t>Latest News Ideas</a:t>
            </a:r>
            <a:endParaRPr lang="en-US" sz="2000" dirty="0"/>
          </a:p>
          <a:p>
            <a:pPr lvl="0"/>
            <a:r>
              <a:rPr lang="en-US" sz="2000" dirty="0"/>
              <a:t>Updates on antimicrobial stewardship workshops or training.</a:t>
            </a:r>
          </a:p>
          <a:p>
            <a:pPr lvl="0"/>
            <a:r>
              <a:rPr lang="en-US" sz="2000" dirty="0"/>
              <a:t>Alumni publications on AMR in fish, poultry or soil microbiota.</a:t>
            </a:r>
          </a:p>
          <a:p>
            <a:pPr lvl="0"/>
            <a:r>
              <a:rPr lang="en-US" sz="2000" dirty="0"/>
              <a:t>Announcement of national AMR week campaigns or research grants.</a:t>
            </a:r>
          </a:p>
        </p:txBody>
      </p:sp>
    </p:spTree>
    <p:extLst>
      <p:ext uri="{BB962C8B-B14F-4D97-AF65-F5344CB8AC3E}">
        <p14:creationId xmlns:p14="http://schemas.microsoft.com/office/powerpoint/2010/main" val="568914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852D2-FB4B-90A4-A969-C38972C4A040}"/>
              </a:ext>
            </a:extLst>
          </p:cNvPr>
          <p:cNvSpPr>
            <a:spLocks noGrp="1"/>
          </p:cNvSpPr>
          <p:nvPr>
            <p:ph type="title"/>
          </p:nvPr>
        </p:nvSpPr>
        <p:spPr>
          <a:xfrm>
            <a:off x="838200" y="1"/>
            <a:ext cx="10515600" cy="762000"/>
          </a:xfrm>
        </p:spPr>
        <p:txBody>
          <a:bodyPr>
            <a:normAutofit/>
          </a:bodyPr>
          <a:lstStyle/>
          <a:p>
            <a:r>
              <a:rPr lang="en-US" b="1" dirty="0"/>
              <a:t>Invasive Species &amp; Habitat Fragmentation</a:t>
            </a:r>
            <a:endParaRPr lang="en-US" dirty="0"/>
          </a:p>
        </p:txBody>
      </p:sp>
      <p:sp>
        <p:nvSpPr>
          <p:cNvPr id="3" name="Content Placeholder 2">
            <a:extLst>
              <a:ext uri="{FF2B5EF4-FFF2-40B4-BE49-F238E27FC236}">
                <a16:creationId xmlns:a16="http://schemas.microsoft.com/office/drawing/2014/main" id="{1CE7F24B-0098-326D-53AE-1F7A1EC16F5E}"/>
              </a:ext>
            </a:extLst>
          </p:cNvPr>
          <p:cNvSpPr>
            <a:spLocks noGrp="1"/>
          </p:cNvSpPr>
          <p:nvPr>
            <p:ph idx="1"/>
          </p:nvPr>
        </p:nvSpPr>
        <p:spPr>
          <a:xfrm>
            <a:off x="838200" y="762001"/>
            <a:ext cx="10515600" cy="2122713"/>
          </a:xfrm>
        </p:spPr>
        <p:txBody>
          <a:bodyPr>
            <a:normAutofit fontScale="92500" lnSpcReduction="20000"/>
          </a:bodyPr>
          <a:lstStyle/>
          <a:p>
            <a:pPr marL="0" indent="0">
              <a:buNone/>
            </a:pPr>
            <a:r>
              <a:rPr lang="en-US" sz="2400" dirty="0"/>
              <a:t>Alien species and fragmented habitats erode ecological integrity and native biodiversity. DUGZA supports surveillance, rapid-response research, and restoration projects linking academic knowledge with community participation. Members map invasive species, study ecosystem impacts, and promote corridor conservation.</a:t>
            </a:r>
            <a:br>
              <a:rPr lang="en-US" sz="2400" dirty="0"/>
            </a:br>
            <a:r>
              <a:rPr lang="en-US" sz="2400" b="1" dirty="0"/>
              <a:t>→ Collaborate with DUGZA in restoring connectivity and protecting Bangladesh’s natural heritage.</a:t>
            </a:r>
            <a:endParaRPr lang="en-US" sz="2400" dirty="0"/>
          </a:p>
        </p:txBody>
      </p:sp>
      <p:sp>
        <p:nvSpPr>
          <p:cNvPr id="5" name="TextBox 4">
            <a:extLst>
              <a:ext uri="{FF2B5EF4-FFF2-40B4-BE49-F238E27FC236}">
                <a16:creationId xmlns:a16="http://schemas.microsoft.com/office/drawing/2014/main" id="{6F493D06-1DAD-6467-70BA-EAD802211DB0}"/>
              </a:ext>
            </a:extLst>
          </p:cNvPr>
          <p:cNvSpPr txBox="1"/>
          <p:nvPr/>
        </p:nvSpPr>
        <p:spPr>
          <a:xfrm>
            <a:off x="914400" y="2884714"/>
            <a:ext cx="10003971" cy="3683060"/>
          </a:xfrm>
          <a:prstGeom prst="rect">
            <a:avLst/>
          </a:prstGeom>
          <a:noFill/>
        </p:spPr>
        <p:txBody>
          <a:bodyPr wrap="square">
            <a:spAutoFit/>
          </a:bodyPr>
          <a:lstStyle/>
          <a:p>
            <a:pPr marL="0" marR="0">
              <a:spcAft>
                <a:spcPts val="800"/>
              </a:spcAft>
              <a:buNone/>
            </a:pPr>
            <a:r>
              <a:rPr lang="en-US" sz="2000" b="1" kern="100" dirty="0">
                <a:effectLst/>
                <a:latin typeface="Aptos" panose="02110004020202020204"/>
                <a:ea typeface="Aptos" panose="02110004020202020204"/>
                <a:cs typeface="Times New Roman" panose="02020603050405020304" pitchFamily="18" charset="0"/>
              </a:rPr>
              <a:t>Resource Links</a:t>
            </a:r>
            <a:endParaRPr lang="en-US" sz="2000" kern="100" dirty="0">
              <a:effectLst/>
              <a:latin typeface="Aptos" panose="02110004020202020204"/>
              <a:ea typeface="Aptos" panose="02110004020202020204"/>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u="sng" kern="100" dirty="0">
                <a:solidFill>
                  <a:srgbClr val="467886"/>
                </a:solidFill>
                <a:effectLst/>
                <a:latin typeface="Aptos" panose="02110004020202020204"/>
                <a:ea typeface="Aptos" panose="02110004020202020204"/>
                <a:cs typeface="Times New Roman" panose="02020603050405020304" pitchFamily="18" charset="0"/>
                <a:hlinkClick r:id="rId2"/>
              </a:rPr>
              <a:t>Global Invasive Species Database (GISD)</a:t>
            </a:r>
            <a:endParaRPr lang="en-US" sz="2000" kern="100" dirty="0">
              <a:effectLst/>
              <a:latin typeface="Aptos" panose="02110004020202020204"/>
              <a:ea typeface="Aptos" panose="02110004020202020204"/>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u="sng" kern="100" dirty="0">
                <a:solidFill>
                  <a:srgbClr val="467886"/>
                </a:solidFill>
                <a:effectLst/>
                <a:latin typeface="Aptos" panose="02110004020202020204"/>
                <a:ea typeface="Aptos" panose="02110004020202020204"/>
                <a:cs typeface="Times New Roman" panose="02020603050405020304" pitchFamily="18" charset="0"/>
                <a:hlinkClick r:id="rId3"/>
              </a:rPr>
              <a:t>CABI Invasive Species Compendium</a:t>
            </a:r>
            <a:endParaRPr lang="en-US" sz="2000" kern="100" dirty="0">
              <a:effectLst/>
              <a:latin typeface="Aptos" panose="02110004020202020204"/>
              <a:ea typeface="Aptos" panose="02110004020202020204"/>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u="sng" kern="100" dirty="0">
                <a:solidFill>
                  <a:srgbClr val="467886"/>
                </a:solidFill>
                <a:effectLst/>
                <a:latin typeface="Aptos" panose="02110004020202020204"/>
                <a:ea typeface="Aptos" panose="02110004020202020204"/>
                <a:cs typeface="Times New Roman" panose="02020603050405020304" pitchFamily="18" charset="0"/>
                <a:hlinkClick r:id="rId4"/>
              </a:rPr>
              <a:t>Bangladesh Forest Department – Invasive Species Alerts</a:t>
            </a:r>
            <a:endParaRPr lang="en-US" sz="2000" kern="100" dirty="0">
              <a:effectLst/>
              <a:latin typeface="Aptos" panose="02110004020202020204"/>
              <a:ea typeface="Aptos" panose="02110004020202020204"/>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u="sng" kern="100" dirty="0">
                <a:solidFill>
                  <a:srgbClr val="467886"/>
                </a:solidFill>
                <a:effectLst/>
                <a:latin typeface="Aptos" panose="02110004020202020204"/>
                <a:ea typeface="Aptos" panose="02110004020202020204"/>
                <a:cs typeface="Times New Roman" panose="02020603050405020304" pitchFamily="18" charset="0"/>
                <a:hlinkClick r:id="rId5"/>
              </a:rPr>
              <a:t>IUCN Guidelines for Invasive Species Management</a:t>
            </a:r>
            <a:endParaRPr lang="en-US" sz="2000" kern="100" dirty="0">
              <a:effectLst/>
              <a:latin typeface="Aptos" panose="02110004020202020204"/>
              <a:ea typeface="Aptos" panose="02110004020202020204"/>
              <a:cs typeface="Times New Roman" panose="02020603050405020304" pitchFamily="18" charset="0"/>
            </a:endParaRPr>
          </a:p>
          <a:p>
            <a:pPr marL="0" marR="0">
              <a:spcAft>
                <a:spcPts val="800"/>
              </a:spcAft>
              <a:buNone/>
            </a:pPr>
            <a:r>
              <a:rPr lang="en-US" sz="2000" b="1" kern="100" dirty="0">
                <a:effectLst/>
                <a:latin typeface="Aptos" panose="02110004020202020204"/>
                <a:ea typeface="Aptos" panose="02110004020202020204"/>
                <a:cs typeface="Times New Roman" panose="02020603050405020304" pitchFamily="18" charset="0"/>
              </a:rPr>
              <a:t>Latest News Ideas</a:t>
            </a:r>
            <a:endParaRPr lang="en-US" sz="2000" kern="100" dirty="0">
              <a:effectLst/>
              <a:latin typeface="Aptos" panose="02110004020202020204"/>
              <a:ea typeface="Aptos" panose="02110004020202020204"/>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kern="100" dirty="0">
                <a:effectLst/>
                <a:latin typeface="Aptos" panose="02110004020202020204"/>
                <a:ea typeface="Aptos" panose="02110004020202020204"/>
                <a:cs typeface="Times New Roman" panose="02020603050405020304" pitchFamily="18" charset="0"/>
              </a:rPr>
              <a:t>Reports on new invasive sightings or community control drives.</a:t>
            </a:r>
          </a:p>
          <a:p>
            <a:pPr marL="342900" marR="0" lvl="0" indent="-342900">
              <a:spcAft>
                <a:spcPts val="800"/>
              </a:spcAft>
              <a:buSzPts val="1000"/>
              <a:buFont typeface="Symbol" panose="05050102010706020507" pitchFamily="18" charset="2"/>
              <a:buChar char=""/>
              <a:tabLst>
                <a:tab pos="457200" algn="l"/>
              </a:tabLst>
            </a:pPr>
            <a:r>
              <a:rPr lang="en-US" sz="2000" kern="100" dirty="0">
                <a:effectLst/>
                <a:latin typeface="Aptos" panose="02110004020202020204"/>
                <a:ea typeface="Aptos" panose="02110004020202020204"/>
                <a:cs typeface="Times New Roman" panose="02020603050405020304" pitchFamily="18" charset="0"/>
              </a:rPr>
              <a:t>Restoration success stories from alumni or partner NGOs.</a:t>
            </a:r>
          </a:p>
          <a:p>
            <a:pPr marL="342900" marR="0" lvl="0" indent="-342900">
              <a:spcAft>
                <a:spcPts val="800"/>
              </a:spcAft>
              <a:buSzPts val="1000"/>
              <a:buFont typeface="Symbol" panose="05050102010706020507" pitchFamily="18" charset="2"/>
              <a:buChar char=""/>
              <a:tabLst>
                <a:tab pos="457200" algn="l"/>
              </a:tabLst>
            </a:pPr>
            <a:r>
              <a:rPr lang="en-US" sz="2000" kern="100" dirty="0">
                <a:effectLst/>
                <a:latin typeface="Aptos" panose="02110004020202020204"/>
                <a:ea typeface="Aptos" panose="02110004020202020204"/>
                <a:cs typeface="Times New Roman" panose="02020603050405020304" pitchFamily="18" charset="0"/>
              </a:rPr>
              <a:t>Feature stories on ecosystem connectivity and corridor conservation.</a:t>
            </a:r>
          </a:p>
        </p:txBody>
      </p:sp>
    </p:spTree>
    <p:extLst>
      <p:ext uri="{BB962C8B-B14F-4D97-AF65-F5344CB8AC3E}">
        <p14:creationId xmlns:p14="http://schemas.microsoft.com/office/powerpoint/2010/main" val="3506477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5E8DB-26D7-0901-FF1D-C0016E3D05DE}"/>
              </a:ext>
            </a:extLst>
          </p:cNvPr>
          <p:cNvSpPr>
            <a:spLocks noGrp="1"/>
          </p:cNvSpPr>
          <p:nvPr>
            <p:ph type="title"/>
          </p:nvPr>
        </p:nvSpPr>
        <p:spPr>
          <a:xfrm>
            <a:off x="424543" y="212725"/>
            <a:ext cx="11495313" cy="843189"/>
          </a:xfrm>
        </p:spPr>
        <p:txBody>
          <a:bodyPr>
            <a:normAutofit fontScale="90000"/>
          </a:bodyPr>
          <a:lstStyle/>
          <a:p>
            <a:r>
              <a:rPr lang="en-US" b="1" dirty="0"/>
              <a:t>Water Security, Sustainable Fisheries &amp; Food Systems</a:t>
            </a:r>
            <a:endParaRPr lang="en-US" dirty="0"/>
          </a:p>
        </p:txBody>
      </p:sp>
      <p:sp>
        <p:nvSpPr>
          <p:cNvPr id="3" name="Content Placeholder 2">
            <a:extLst>
              <a:ext uri="{FF2B5EF4-FFF2-40B4-BE49-F238E27FC236}">
                <a16:creationId xmlns:a16="http://schemas.microsoft.com/office/drawing/2014/main" id="{E3A6DA1B-8F8A-B6AD-4AE8-F8DD8FD4D4B2}"/>
              </a:ext>
            </a:extLst>
          </p:cNvPr>
          <p:cNvSpPr>
            <a:spLocks noGrp="1"/>
          </p:cNvSpPr>
          <p:nvPr>
            <p:ph idx="1"/>
          </p:nvPr>
        </p:nvSpPr>
        <p:spPr>
          <a:xfrm>
            <a:off x="762000" y="1067968"/>
            <a:ext cx="10515600" cy="2383971"/>
          </a:xfrm>
        </p:spPr>
        <p:txBody>
          <a:bodyPr>
            <a:normAutofit fontScale="92500" lnSpcReduction="10000"/>
          </a:bodyPr>
          <a:lstStyle/>
          <a:p>
            <a:pPr marL="0" indent="0">
              <a:buNone/>
            </a:pPr>
            <a:r>
              <a:rPr lang="en-US" sz="2400" dirty="0"/>
              <a:t>Safe water and sustainable fisheries underpin human and ecological health. Over-extraction, pollution, and climate shifts threaten aquatic life and livelihoods. DUGZA works with communities, researchers, and policymakers to enhance water stewardship, restore wetlands, and improve fisheries management through science and participation.</a:t>
            </a:r>
            <a:br>
              <a:rPr lang="en-US" sz="2400" dirty="0"/>
            </a:br>
            <a:r>
              <a:rPr lang="en-US" sz="2400" b="1" dirty="0"/>
              <a:t>→ Support DUGZA’s initiatives for healthy waters, resilient fisheries, and secure food systems.</a:t>
            </a:r>
            <a:endParaRPr lang="en-US" sz="2400" dirty="0"/>
          </a:p>
        </p:txBody>
      </p:sp>
      <p:sp>
        <p:nvSpPr>
          <p:cNvPr id="5" name="TextBox 4">
            <a:extLst>
              <a:ext uri="{FF2B5EF4-FFF2-40B4-BE49-F238E27FC236}">
                <a16:creationId xmlns:a16="http://schemas.microsoft.com/office/drawing/2014/main" id="{BF068EB0-1358-23E0-0233-A8A66A28FD21}"/>
              </a:ext>
            </a:extLst>
          </p:cNvPr>
          <p:cNvSpPr txBox="1"/>
          <p:nvPr/>
        </p:nvSpPr>
        <p:spPr>
          <a:xfrm>
            <a:off x="914400" y="3174940"/>
            <a:ext cx="9198429" cy="3683060"/>
          </a:xfrm>
          <a:prstGeom prst="rect">
            <a:avLst/>
          </a:prstGeom>
          <a:noFill/>
        </p:spPr>
        <p:txBody>
          <a:bodyPr wrap="square">
            <a:spAutoFit/>
          </a:bodyPr>
          <a:lstStyle/>
          <a:p>
            <a:pPr marL="0" marR="0">
              <a:spcAft>
                <a:spcPts val="800"/>
              </a:spcAft>
              <a:buNone/>
            </a:pPr>
            <a:r>
              <a:rPr lang="en-US" sz="2000" b="1" kern="100" dirty="0">
                <a:effectLst/>
                <a:latin typeface="Aptos" panose="02110004020202020204"/>
                <a:ea typeface="Aptos" panose="02110004020202020204"/>
                <a:cs typeface="Times New Roman" panose="02020603050405020304" pitchFamily="18" charset="0"/>
              </a:rPr>
              <a:t>Resource Links</a:t>
            </a:r>
            <a:endParaRPr lang="en-US" sz="2000" kern="100" dirty="0">
              <a:effectLst/>
              <a:latin typeface="Aptos" panose="02110004020202020204"/>
              <a:ea typeface="Aptos" panose="02110004020202020204"/>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u="sng" kern="100" dirty="0">
                <a:solidFill>
                  <a:srgbClr val="467886"/>
                </a:solidFill>
                <a:effectLst/>
                <a:latin typeface="Aptos" panose="02110004020202020204"/>
                <a:ea typeface="Aptos" panose="02110004020202020204"/>
                <a:cs typeface="Times New Roman" panose="02020603050405020304" pitchFamily="18" charset="0"/>
                <a:hlinkClick r:id="rId2"/>
              </a:rPr>
              <a:t>FAO Fisheries &amp; Aquaculture Division</a:t>
            </a:r>
            <a:endParaRPr lang="en-US" sz="2000" kern="100" dirty="0">
              <a:effectLst/>
              <a:latin typeface="Aptos" panose="02110004020202020204"/>
              <a:ea typeface="Aptos" panose="02110004020202020204"/>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u="sng" kern="100" dirty="0">
                <a:solidFill>
                  <a:srgbClr val="467886"/>
                </a:solidFill>
                <a:effectLst/>
                <a:latin typeface="Aptos" panose="02110004020202020204"/>
                <a:ea typeface="Aptos" panose="02110004020202020204"/>
                <a:cs typeface="Times New Roman" panose="02020603050405020304" pitchFamily="18" charset="0"/>
                <a:hlinkClick r:id="rId3"/>
              </a:rPr>
              <a:t>WorldFish Center</a:t>
            </a:r>
            <a:endParaRPr lang="en-US" sz="2000" kern="100" dirty="0">
              <a:effectLst/>
              <a:latin typeface="Aptos" panose="02110004020202020204"/>
              <a:ea typeface="Aptos" panose="02110004020202020204"/>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u="sng" kern="100" dirty="0">
                <a:solidFill>
                  <a:srgbClr val="467886"/>
                </a:solidFill>
                <a:effectLst/>
                <a:latin typeface="Aptos" panose="02110004020202020204"/>
                <a:ea typeface="Aptos" panose="02110004020202020204"/>
                <a:cs typeface="Times New Roman" panose="02020603050405020304" pitchFamily="18" charset="0"/>
                <a:hlinkClick r:id="rId4"/>
              </a:rPr>
              <a:t>Bangladesh Water Development Board</a:t>
            </a:r>
            <a:endParaRPr lang="en-US" sz="2000" kern="100" dirty="0">
              <a:effectLst/>
              <a:latin typeface="Aptos" panose="02110004020202020204"/>
              <a:ea typeface="Aptos" panose="02110004020202020204"/>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u="sng" kern="100" dirty="0">
                <a:solidFill>
                  <a:srgbClr val="467886"/>
                </a:solidFill>
                <a:effectLst/>
                <a:latin typeface="Aptos" panose="02110004020202020204"/>
                <a:ea typeface="Aptos" panose="02110004020202020204"/>
                <a:cs typeface="Times New Roman" panose="02020603050405020304" pitchFamily="18" charset="0"/>
                <a:hlinkClick r:id="rId5"/>
              </a:rPr>
              <a:t>WaterAid Bangladesh</a:t>
            </a:r>
            <a:endParaRPr lang="en-US" sz="2000" kern="100" dirty="0">
              <a:effectLst/>
              <a:latin typeface="Aptos" panose="02110004020202020204"/>
              <a:ea typeface="Aptos" panose="02110004020202020204"/>
              <a:cs typeface="Times New Roman" panose="02020603050405020304" pitchFamily="18" charset="0"/>
            </a:endParaRPr>
          </a:p>
          <a:p>
            <a:pPr marL="0" marR="0">
              <a:spcAft>
                <a:spcPts val="800"/>
              </a:spcAft>
              <a:buNone/>
            </a:pPr>
            <a:r>
              <a:rPr lang="en-US" sz="2000" b="1" kern="100" dirty="0">
                <a:effectLst/>
                <a:latin typeface="Aptos" panose="02110004020202020204"/>
                <a:ea typeface="Aptos" panose="02110004020202020204"/>
                <a:cs typeface="Times New Roman" panose="02020603050405020304" pitchFamily="18" charset="0"/>
              </a:rPr>
              <a:t>Latest News Ideas</a:t>
            </a:r>
            <a:endParaRPr lang="en-US" sz="2000" kern="100" dirty="0">
              <a:effectLst/>
              <a:latin typeface="Aptos" panose="02110004020202020204"/>
              <a:ea typeface="Aptos" panose="02110004020202020204"/>
              <a:cs typeface="Times New Roman" panose="02020603050405020304" pitchFamily="18" charset="0"/>
            </a:endParaRPr>
          </a:p>
          <a:p>
            <a:pPr marL="342900" marR="0" lvl="0" indent="-342900">
              <a:spcAft>
                <a:spcPts val="800"/>
              </a:spcAft>
              <a:buSzPts val="1000"/>
              <a:buFont typeface="Symbol" panose="05050102010706020507" pitchFamily="18" charset="2"/>
              <a:buChar char=""/>
              <a:tabLst>
                <a:tab pos="457200" algn="l"/>
              </a:tabLst>
            </a:pPr>
            <a:r>
              <a:rPr lang="en-US" sz="2000" kern="100" dirty="0">
                <a:effectLst/>
                <a:latin typeface="Aptos" panose="02110004020202020204"/>
                <a:ea typeface="Aptos" panose="02110004020202020204"/>
                <a:cs typeface="Times New Roman" panose="02020603050405020304" pitchFamily="18" charset="0"/>
              </a:rPr>
              <a:t>Updates on water-quality fieldwork, drought/flood response.</a:t>
            </a:r>
          </a:p>
          <a:p>
            <a:pPr marL="342900" marR="0" lvl="0" indent="-342900">
              <a:spcAft>
                <a:spcPts val="800"/>
              </a:spcAft>
              <a:buSzPts val="1000"/>
              <a:buFont typeface="Symbol" panose="05050102010706020507" pitchFamily="18" charset="2"/>
              <a:buChar char=""/>
              <a:tabLst>
                <a:tab pos="457200" algn="l"/>
              </a:tabLst>
            </a:pPr>
            <a:r>
              <a:rPr lang="en-US" sz="2000" kern="100" dirty="0">
                <a:effectLst/>
                <a:latin typeface="Aptos" panose="02110004020202020204"/>
                <a:ea typeface="Aptos" panose="02110004020202020204"/>
                <a:cs typeface="Times New Roman" panose="02020603050405020304" pitchFamily="18" charset="0"/>
              </a:rPr>
              <a:t>New partnerships on sustainable aquaculture or irrigation efficiency.</a:t>
            </a:r>
          </a:p>
          <a:p>
            <a:pPr marL="342900" marR="0" lvl="0" indent="-342900">
              <a:spcAft>
                <a:spcPts val="800"/>
              </a:spcAft>
              <a:buSzPts val="1000"/>
              <a:buFont typeface="Symbol" panose="05050102010706020507" pitchFamily="18" charset="2"/>
              <a:buChar char=""/>
              <a:tabLst>
                <a:tab pos="457200" algn="l"/>
              </a:tabLst>
            </a:pPr>
            <a:r>
              <a:rPr lang="en-US" sz="2000" kern="100" dirty="0">
                <a:effectLst/>
                <a:latin typeface="Aptos" panose="02110004020202020204"/>
                <a:ea typeface="Aptos" panose="02110004020202020204"/>
                <a:cs typeface="Times New Roman" panose="02020603050405020304" pitchFamily="18" charset="0"/>
              </a:rPr>
              <a:t>Member-authored stories from community water resilience projects.</a:t>
            </a:r>
          </a:p>
        </p:txBody>
      </p:sp>
    </p:spTree>
    <p:extLst>
      <p:ext uri="{BB962C8B-B14F-4D97-AF65-F5344CB8AC3E}">
        <p14:creationId xmlns:p14="http://schemas.microsoft.com/office/powerpoint/2010/main" val="1854232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96572-527C-C789-8E7F-B6685231C74D}"/>
              </a:ext>
            </a:extLst>
          </p:cNvPr>
          <p:cNvSpPr>
            <a:spLocks noGrp="1"/>
          </p:cNvSpPr>
          <p:nvPr>
            <p:ph type="title"/>
          </p:nvPr>
        </p:nvSpPr>
        <p:spPr/>
        <p:txBody>
          <a:bodyPr/>
          <a:lstStyle/>
          <a:p>
            <a:r>
              <a:rPr lang="en-US" b="1" dirty="0"/>
              <a:t>Citizen Science &amp; Field Data Portal</a:t>
            </a:r>
            <a:br>
              <a:rPr lang="en-US" dirty="0"/>
            </a:br>
            <a:endParaRPr lang="en-US" dirty="0"/>
          </a:p>
        </p:txBody>
      </p:sp>
      <p:sp>
        <p:nvSpPr>
          <p:cNvPr id="3" name="Content Placeholder 2">
            <a:extLst>
              <a:ext uri="{FF2B5EF4-FFF2-40B4-BE49-F238E27FC236}">
                <a16:creationId xmlns:a16="http://schemas.microsoft.com/office/drawing/2014/main" id="{74722C2E-59C2-8302-6D19-CDB31041A5B3}"/>
              </a:ext>
            </a:extLst>
          </p:cNvPr>
          <p:cNvSpPr>
            <a:spLocks noGrp="1"/>
          </p:cNvSpPr>
          <p:nvPr>
            <p:ph idx="1"/>
          </p:nvPr>
        </p:nvSpPr>
        <p:spPr/>
        <p:txBody>
          <a:bodyPr>
            <a:normAutofit/>
          </a:bodyPr>
          <a:lstStyle/>
          <a:p>
            <a:r>
              <a:rPr lang="en-US" b="1" dirty="0"/>
              <a:t>What:</a:t>
            </a:r>
            <a:r>
              <a:rPr lang="en-US" dirty="0"/>
              <a:t> a platform for community-collected observations (wildlife sightings, water quality, cleanups).</a:t>
            </a:r>
            <a:br>
              <a:rPr lang="en-US" dirty="0"/>
            </a:br>
            <a:r>
              <a:rPr lang="en-US" b="1" dirty="0"/>
              <a:t>Features:</a:t>
            </a:r>
            <a:r>
              <a:rPr lang="en-US" dirty="0"/>
              <a:t> mobile reporting form, species ID upload, geo-tagging, project leader dashboard, badges for contributors.</a:t>
            </a:r>
            <a:br>
              <a:rPr lang="en-US" dirty="0"/>
            </a:br>
            <a:r>
              <a:rPr lang="en-US" b="1" dirty="0"/>
              <a:t>Tech:</a:t>
            </a:r>
            <a:r>
              <a:rPr lang="en-US" dirty="0"/>
              <a:t> </a:t>
            </a:r>
            <a:r>
              <a:rPr lang="en-US" dirty="0" err="1"/>
              <a:t>iNaturalist</a:t>
            </a:r>
            <a:r>
              <a:rPr lang="en-US" dirty="0"/>
              <a:t> / eBird integration for biodiversity; </a:t>
            </a:r>
            <a:r>
              <a:rPr lang="en-US" dirty="0" err="1"/>
              <a:t>KoboToolbox</a:t>
            </a:r>
            <a:r>
              <a:rPr lang="en-US" dirty="0"/>
              <a:t> or ODK Collect for custom forms; Google Sheets/</a:t>
            </a:r>
            <a:r>
              <a:rPr lang="en-US" dirty="0" err="1"/>
              <a:t>BigQuery</a:t>
            </a:r>
            <a:r>
              <a:rPr lang="en-US" dirty="0"/>
              <a:t> backend; QGIS for visualization.</a:t>
            </a:r>
            <a:br>
              <a:rPr lang="en-US" dirty="0"/>
            </a:br>
            <a:r>
              <a:rPr lang="en-US" b="1" dirty="0"/>
              <a:t>How to implement:</a:t>
            </a:r>
            <a:r>
              <a:rPr lang="en-US" dirty="0"/>
              <a:t> define 2 pilot projects (e.g., “Wetland Watch” + “Mangrove Monitoring”) → build mobile forms → promote via alumni chapters → display live map on site.</a:t>
            </a:r>
            <a:br>
              <a:rPr lang="en-US" dirty="0"/>
            </a:br>
            <a:r>
              <a:rPr lang="en-US" b="1" dirty="0"/>
              <a:t>Metrics:</a:t>
            </a:r>
            <a:r>
              <a:rPr lang="en-US" dirty="0"/>
              <a:t> observations/month, active citizen scientists, validation rate, conservation actions triggered.</a:t>
            </a:r>
          </a:p>
          <a:p>
            <a:endParaRPr lang="en-US" dirty="0"/>
          </a:p>
        </p:txBody>
      </p:sp>
    </p:spTree>
    <p:extLst>
      <p:ext uri="{BB962C8B-B14F-4D97-AF65-F5344CB8AC3E}">
        <p14:creationId xmlns:p14="http://schemas.microsoft.com/office/powerpoint/2010/main" val="109157421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TotalTime>
  <Words>1258</Words>
  <Application>Microsoft Office PowerPoint</Application>
  <PresentationFormat>Widescreen</PresentationFormat>
  <Paragraphs>84</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Arial</vt:lpstr>
      <vt:lpstr>Symbol</vt:lpstr>
      <vt:lpstr>Trebuchet MS</vt:lpstr>
      <vt:lpstr>Wingdings 3</vt:lpstr>
      <vt:lpstr>Facet</vt:lpstr>
      <vt:lpstr>Global Concerns</vt:lpstr>
      <vt:lpstr>Biodiversity Loss &amp; Species Extinction</vt:lpstr>
      <vt:lpstr>Climate Change &amp; Ecosystem Resilience</vt:lpstr>
      <vt:lpstr>Emerging Infectious Diseases &amp; One Health</vt:lpstr>
      <vt:lpstr>Antimicrobial Resistance (AMR) &amp; Food Safety</vt:lpstr>
      <vt:lpstr>Pollution &amp; Environmental Contaminants</vt:lpstr>
      <vt:lpstr>Invasive Species &amp; Habitat Fragmentation</vt:lpstr>
      <vt:lpstr>Water Security, Sustainable Fisheries &amp; Food Systems</vt:lpstr>
      <vt:lpstr>Citizen Science &amp; Field Data Portal </vt:lpstr>
      <vt:lpstr>Events Studio (Webinars, Recordings &amp; On-demand)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Sucharit Neogi</dc:creator>
  <cp:lastModifiedBy>Sucharit Neogi</cp:lastModifiedBy>
  <cp:revision>1</cp:revision>
  <dcterms:created xsi:type="dcterms:W3CDTF">2025-12-01T12:55:18Z</dcterms:created>
  <dcterms:modified xsi:type="dcterms:W3CDTF">2025-12-01T12:59:38Z</dcterms:modified>
</cp:coreProperties>
</file>